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embeddedFontLst>
    <p:embeddedFont>
      <p:font typeface="Roboto"/>
      <p:regular r:id="rId24"/>
      <p:bold r:id="rId25"/>
      <p:italic r:id="rId26"/>
      <p:boldItalic r:id="rId27"/>
    </p:embeddedFont>
    <p:embeddedFont>
      <p:font typeface="Merriweather"/>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Roboto-regular.fntdata"/><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Roboto-italic.fntdata"/><Relationship Id="rId25" Type="http://schemas.openxmlformats.org/officeDocument/2006/relationships/font" Target="fonts/Roboto-bold.fntdata"/><Relationship Id="rId28" Type="http://schemas.openxmlformats.org/officeDocument/2006/relationships/font" Target="fonts/Merriweather-regular.fntdata"/><Relationship Id="rId27" Type="http://schemas.openxmlformats.org/officeDocument/2006/relationships/font" Target="fonts/Roboto-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Merriweather-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erriweather-boldItalic.fntdata"/><Relationship Id="rId30" Type="http://schemas.openxmlformats.org/officeDocument/2006/relationships/font" Target="fonts/Merriweather-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5e6f4d17090e08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5e6f4d17090e08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eafbcbf6f0c6398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eafbcbf6f0c6398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5e6f4d17090e084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5e6f4d17090e084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eafbcbf6f0c6398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eafbcbf6f0c6398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eafbcbf6f0c6398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eafbcbf6f0c6398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5e6f4d17090e084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5e6f4d17090e084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eafbcbf6f0c6398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eafbcbf6f0c6398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eafbcbf6f0c6398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eafbcbf6f0c6398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b5fbb615836a7c5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g1b5fbb615836a7c5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5e6f4d17090e08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5e6f4d17090e08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eafbcbf6f0c6398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eafbcbf6f0c6398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5e6f4d17090e084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5e6f4d17090e084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eafbcbf6f0c6398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eafbcbf6f0c6398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eafbcbf6f0c6398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eafbcbf6f0c6398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5e6f4d17090e084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5e6f4d17090e084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eafbcbf6f0c6398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eafbcbf6f0c6398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2"/>
          <p:cNvSpPr txBox="1"/>
          <p:nvPr>
            <p:ph type="ctrTitle"/>
          </p:nvPr>
        </p:nvSpPr>
        <p:spPr>
          <a:xfrm>
            <a:off x="311700" y="539725"/>
            <a:ext cx="8520600" cy="12825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2" name="Google Shape;12;p2"/>
          <p:cNvSpPr txBox="1"/>
          <p:nvPr>
            <p:ph idx="1" type="subTitle"/>
          </p:nvPr>
        </p:nvSpPr>
        <p:spPr>
          <a:xfrm>
            <a:off x="311700" y="1878560"/>
            <a:ext cx="4242600" cy="7383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54" name="Shape 54"/>
        <p:cNvGrpSpPr/>
        <p:nvPr/>
      </p:nvGrpSpPr>
      <p:grpSpPr>
        <a:xfrm>
          <a:off x="0" y="0"/>
          <a:ext cx="0" cy="0"/>
          <a:chOff x="0" y="0"/>
          <a:chExt cx="0" cy="0"/>
        </a:xfrm>
      </p:grpSpPr>
      <p:sp>
        <p:nvSpPr>
          <p:cNvPr id="55" name="Google Shape;55;p11"/>
          <p:cNvSpPr txBox="1"/>
          <p:nvPr>
            <p:ph hasCustomPrompt="1" type="title"/>
          </p:nvPr>
        </p:nvSpPr>
        <p:spPr>
          <a:xfrm>
            <a:off x="311750" y="831175"/>
            <a:ext cx="5334900" cy="12447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p:nvPr>
            <p:ph idx="1" type="body"/>
          </p:nvPr>
        </p:nvSpPr>
        <p:spPr>
          <a:xfrm>
            <a:off x="311700" y="2121425"/>
            <a:ext cx="5334900" cy="9426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1600"/>
              </a:spcBef>
              <a:spcAft>
                <a:spcPts val="0"/>
              </a:spcAft>
              <a:buClr>
                <a:schemeClr val="accent2"/>
              </a:buClr>
              <a:buSzPts val="1100"/>
              <a:buChar char="○"/>
              <a:defRPr>
                <a:solidFill>
                  <a:schemeClr val="accent2"/>
                </a:solidFill>
              </a:defRPr>
            </a:lvl2pPr>
            <a:lvl3pPr indent="-298450" lvl="2" marL="1371600">
              <a:spcBef>
                <a:spcPts val="1600"/>
              </a:spcBef>
              <a:spcAft>
                <a:spcPts val="0"/>
              </a:spcAft>
              <a:buClr>
                <a:schemeClr val="accent2"/>
              </a:buClr>
              <a:buSzPts val="1100"/>
              <a:buChar char="■"/>
              <a:defRPr>
                <a:solidFill>
                  <a:schemeClr val="accent2"/>
                </a:solidFill>
              </a:defRPr>
            </a:lvl3pPr>
            <a:lvl4pPr indent="-298450" lvl="3" marL="1828800">
              <a:spcBef>
                <a:spcPts val="1600"/>
              </a:spcBef>
              <a:spcAft>
                <a:spcPts val="0"/>
              </a:spcAft>
              <a:buClr>
                <a:schemeClr val="accent2"/>
              </a:buClr>
              <a:buSzPts val="1100"/>
              <a:buChar char="●"/>
              <a:defRPr>
                <a:solidFill>
                  <a:schemeClr val="accent2"/>
                </a:solidFill>
              </a:defRPr>
            </a:lvl4pPr>
            <a:lvl5pPr indent="-298450" lvl="4" marL="2286000">
              <a:spcBef>
                <a:spcPts val="1600"/>
              </a:spcBef>
              <a:spcAft>
                <a:spcPts val="0"/>
              </a:spcAft>
              <a:buClr>
                <a:schemeClr val="accent2"/>
              </a:buClr>
              <a:buSzPts val="1100"/>
              <a:buChar char="○"/>
              <a:defRPr>
                <a:solidFill>
                  <a:schemeClr val="accent2"/>
                </a:solidFill>
              </a:defRPr>
            </a:lvl5pPr>
            <a:lvl6pPr indent="-298450" lvl="5" marL="2743200">
              <a:spcBef>
                <a:spcPts val="1600"/>
              </a:spcBef>
              <a:spcAft>
                <a:spcPts val="0"/>
              </a:spcAft>
              <a:buClr>
                <a:schemeClr val="accent2"/>
              </a:buClr>
              <a:buSzPts val="1100"/>
              <a:buChar char="■"/>
              <a:defRPr>
                <a:solidFill>
                  <a:schemeClr val="accent2"/>
                </a:solidFill>
              </a:defRPr>
            </a:lvl6pPr>
            <a:lvl7pPr indent="-298450" lvl="6" marL="3200400">
              <a:spcBef>
                <a:spcPts val="1600"/>
              </a:spcBef>
              <a:spcAft>
                <a:spcPts val="0"/>
              </a:spcAft>
              <a:buClr>
                <a:schemeClr val="accent2"/>
              </a:buClr>
              <a:buSzPts val="1100"/>
              <a:buChar char="●"/>
              <a:defRPr>
                <a:solidFill>
                  <a:schemeClr val="accent2"/>
                </a:solidFill>
              </a:defRPr>
            </a:lvl7pPr>
            <a:lvl8pPr indent="-298450" lvl="7" marL="3657600">
              <a:spcBef>
                <a:spcPts val="1600"/>
              </a:spcBef>
              <a:spcAft>
                <a:spcPts val="0"/>
              </a:spcAft>
              <a:buClr>
                <a:schemeClr val="accent2"/>
              </a:buClr>
              <a:buSzPts val="1100"/>
              <a:buChar char="○"/>
              <a:defRPr>
                <a:solidFill>
                  <a:schemeClr val="accent2"/>
                </a:solidFill>
              </a:defRPr>
            </a:lvl8pPr>
            <a:lvl9pPr indent="-298450" lvl="8" marL="4114800">
              <a:spcBef>
                <a:spcPts val="1600"/>
              </a:spcBef>
              <a:spcAft>
                <a:spcPts val="1600"/>
              </a:spcAft>
              <a:buClr>
                <a:schemeClr val="accent2"/>
              </a:buClr>
              <a:buSzPts val="1100"/>
              <a:buChar char="■"/>
              <a:defRPr>
                <a:solidFill>
                  <a:schemeClr val="accent2"/>
                </a:solidFill>
              </a:defRPr>
            </a:lvl9pPr>
          </a:lstStyle>
          <a:p/>
        </p:txBody>
      </p:sp>
      <p:sp>
        <p:nvSpPr>
          <p:cNvPr id="57" name="Google Shape;5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4" name="Shape 64"/>
        <p:cNvGrpSpPr/>
        <p:nvPr/>
      </p:nvGrpSpPr>
      <p:grpSpPr>
        <a:xfrm>
          <a:off x="0" y="0"/>
          <a:ext cx="0" cy="0"/>
          <a:chOff x="0" y="0"/>
          <a:chExt cx="0" cy="0"/>
        </a:xfrm>
      </p:grpSpPr>
      <p:sp>
        <p:nvSpPr>
          <p:cNvPr id="65" name="Google Shape;6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6" name="Google Shape;6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7" name="Google Shape;6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 name="Shape 68"/>
        <p:cNvGrpSpPr/>
        <p:nvPr/>
      </p:nvGrpSpPr>
      <p:grpSpPr>
        <a:xfrm>
          <a:off x="0" y="0"/>
          <a:ext cx="0" cy="0"/>
          <a:chOff x="0" y="0"/>
          <a:chExt cx="0" cy="0"/>
        </a:xfrm>
      </p:grpSpPr>
      <p:sp>
        <p:nvSpPr>
          <p:cNvPr id="69" name="Google Shape;6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0" name="Google Shape;7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1" name="Shape 71"/>
        <p:cNvGrpSpPr/>
        <p:nvPr/>
      </p:nvGrpSpPr>
      <p:grpSpPr>
        <a:xfrm>
          <a:off x="0" y="0"/>
          <a:ext cx="0" cy="0"/>
          <a:chOff x="0" y="0"/>
          <a:chExt cx="0" cy="0"/>
        </a:xfrm>
      </p:grpSpPr>
      <p:sp>
        <p:nvSpPr>
          <p:cNvPr id="72" name="Google Shape;7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3" name="Google Shape;7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74" name="Google Shape;7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5" name="Shape 75"/>
        <p:cNvGrpSpPr/>
        <p:nvPr/>
      </p:nvGrpSpPr>
      <p:grpSpPr>
        <a:xfrm>
          <a:off x="0" y="0"/>
          <a:ext cx="0" cy="0"/>
          <a:chOff x="0" y="0"/>
          <a:chExt cx="0" cy="0"/>
        </a:xfrm>
      </p:grpSpPr>
      <p:sp>
        <p:nvSpPr>
          <p:cNvPr id="76" name="Google Shape;7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7" name="Google Shape;7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8" name="Google Shape;7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9" name="Google Shape;7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0" name="Shape 80"/>
        <p:cNvGrpSpPr/>
        <p:nvPr/>
      </p:nvGrpSpPr>
      <p:grpSpPr>
        <a:xfrm>
          <a:off x="0" y="0"/>
          <a:ext cx="0" cy="0"/>
          <a:chOff x="0" y="0"/>
          <a:chExt cx="0" cy="0"/>
        </a:xfrm>
      </p:grpSpPr>
      <p:sp>
        <p:nvSpPr>
          <p:cNvPr id="81" name="Google Shape;8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2" name="Google Shape;8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3" name="Shape 83"/>
        <p:cNvGrpSpPr/>
        <p:nvPr/>
      </p:nvGrpSpPr>
      <p:grpSpPr>
        <a:xfrm>
          <a:off x="0" y="0"/>
          <a:ext cx="0" cy="0"/>
          <a:chOff x="0" y="0"/>
          <a:chExt cx="0" cy="0"/>
        </a:xfrm>
      </p:grpSpPr>
      <p:sp>
        <p:nvSpPr>
          <p:cNvPr id="84" name="Google Shape;8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5" name="Google Shape;8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6" name="Google Shape;8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7" name="Shape 87"/>
        <p:cNvGrpSpPr/>
        <p:nvPr/>
      </p:nvGrpSpPr>
      <p:grpSpPr>
        <a:xfrm>
          <a:off x="0" y="0"/>
          <a:ext cx="0" cy="0"/>
          <a:chOff x="0" y="0"/>
          <a:chExt cx="0" cy="0"/>
        </a:xfrm>
      </p:grpSpPr>
      <p:sp>
        <p:nvSpPr>
          <p:cNvPr id="88" name="Google Shape;8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9" name="Google Shape;8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0" name="Shape 90"/>
        <p:cNvGrpSpPr/>
        <p:nvPr/>
      </p:nvGrpSpPr>
      <p:grpSpPr>
        <a:xfrm>
          <a:off x="0" y="0"/>
          <a:ext cx="0" cy="0"/>
          <a:chOff x="0" y="0"/>
          <a:chExt cx="0" cy="0"/>
        </a:xfrm>
      </p:grpSpPr>
      <p:sp>
        <p:nvSpPr>
          <p:cNvPr id="91" name="Google Shape;9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3" name="Google Shape;9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4" name="Google Shape;9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95" name="Google Shape;9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14" name="Shape 14"/>
        <p:cNvGrpSpPr/>
        <p:nvPr/>
      </p:nvGrpSpPr>
      <p:grpSpPr>
        <a:xfrm>
          <a:off x="0" y="0"/>
          <a:ext cx="0" cy="0"/>
          <a:chOff x="0" y="0"/>
          <a:chExt cx="0" cy="0"/>
        </a:xfrm>
      </p:grpSpPr>
      <p:sp>
        <p:nvSpPr>
          <p:cNvPr id="15" name="Google Shape;15;p3"/>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7" name="Google Shape;17;p3"/>
          <p:cNvSpPr txBox="1"/>
          <p:nvPr>
            <p:ph type="title"/>
          </p:nvPr>
        </p:nvSpPr>
        <p:spPr>
          <a:xfrm>
            <a:off x="311700" y="539725"/>
            <a:ext cx="8520600" cy="12825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6" name="Shape 96"/>
        <p:cNvGrpSpPr/>
        <p:nvPr/>
      </p:nvGrpSpPr>
      <p:grpSpPr>
        <a:xfrm>
          <a:off x="0" y="0"/>
          <a:ext cx="0" cy="0"/>
          <a:chOff x="0" y="0"/>
          <a:chExt cx="0" cy="0"/>
        </a:xfrm>
      </p:grpSpPr>
      <p:sp>
        <p:nvSpPr>
          <p:cNvPr id="97" name="Google Shape;9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98" name="Google Shape;9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9" name="Shape 99"/>
        <p:cNvGrpSpPr/>
        <p:nvPr/>
      </p:nvGrpSpPr>
      <p:grpSpPr>
        <a:xfrm>
          <a:off x="0" y="0"/>
          <a:ext cx="0" cy="0"/>
          <a:chOff x="0" y="0"/>
          <a:chExt cx="0" cy="0"/>
        </a:xfrm>
      </p:grpSpPr>
      <p:sp>
        <p:nvSpPr>
          <p:cNvPr id="100" name="Google Shape;10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1" name="Google Shape;10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02" name="Google Shape;10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3" name="Shape 103"/>
        <p:cNvGrpSpPr/>
        <p:nvPr/>
      </p:nvGrpSpPr>
      <p:grpSpPr>
        <a:xfrm>
          <a:off x="0" y="0"/>
          <a:ext cx="0" cy="0"/>
          <a:chOff x="0" y="0"/>
          <a:chExt cx="0" cy="0"/>
        </a:xfrm>
      </p:grpSpPr>
      <p:sp>
        <p:nvSpPr>
          <p:cNvPr id="104" name="Google Shape;10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23" name="Google Shape;23;p4"/>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4" name="Google Shape;24;p4"/>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5"/>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9" name="Google Shape;29;p5"/>
          <p:cNvSpPr txBox="1"/>
          <p:nvPr>
            <p:ph idx="1" type="body"/>
          </p:nvPr>
        </p:nvSpPr>
        <p:spPr>
          <a:xfrm>
            <a:off x="311700" y="1505700"/>
            <a:ext cx="3999900" cy="3076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0" name="Google Shape;30;p5"/>
          <p:cNvSpPr txBox="1"/>
          <p:nvPr>
            <p:ph idx="2" type="body"/>
          </p:nvPr>
        </p:nvSpPr>
        <p:spPr>
          <a:xfrm>
            <a:off x="4832400" y="1505700"/>
            <a:ext cx="3999900" cy="3076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txBox="1"/>
          <p:nvPr>
            <p:ph type="title"/>
          </p:nvPr>
        </p:nvSpPr>
        <p:spPr>
          <a:xfrm>
            <a:off x="311725" y="500925"/>
            <a:ext cx="3127500" cy="1829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9" name="Google Shape;39;p7"/>
          <p:cNvSpPr txBox="1"/>
          <p:nvPr>
            <p:ph idx="1" type="body"/>
          </p:nvPr>
        </p:nvSpPr>
        <p:spPr>
          <a:xfrm>
            <a:off x="311700" y="2390650"/>
            <a:ext cx="3127500" cy="229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1600"/>
              </a:spcBef>
              <a:spcAft>
                <a:spcPts val="0"/>
              </a:spcAft>
              <a:buClr>
                <a:schemeClr val="accent2"/>
              </a:buClr>
              <a:buSzPts val="1100"/>
              <a:buChar char="○"/>
              <a:defRPr>
                <a:solidFill>
                  <a:schemeClr val="accent2"/>
                </a:solidFill>
              </a:defRPr>
            </a:lvl2pPr>
            <a:lvl3pPr indent="-298450" lvl="2" marL="1371600">
              <a:spcBef>
                <a:spcPts val="1600"/>
              </a:spcBef>
              <a:spcAft>
                <a:spcPts val="0"/>
              </a:spcAft>
              <a:buClr>
                <a:schemeClr val="accent2"/>
              </a:buClr>
              <a:buSzPts val="1100"/>
              <a:buChar char="■"/>
              <a:defRPr>
                <a:solidFill>
                  <a:schemeClr val="accent2"/>
                </a:solidFill>
              </a:defRPr>
            </a:lvl3pPr>
            <a:lvl4pPr indent="-298450" lvl="3" marL="1828800">
              <a:spcBef>
                <a:spcPts val="1600"/>
              </a:spcBef>
              <a:spcAft>
                <a:spcPts val="0"/>
              </a:spcAft>
              <a:buClr>
                <a:schemeClr val="accent2"/>
              </a:buClr>
              <a:buSzPts val="1100"/>
              <a:buChar char="●"/>
              <a:defRPr>
                <a:solidFill>
                  <a:schemeClr val="accent2"/>
                </a:solidFill>
              </a:defRPr>
            </a:lvl4pPr>
            <a:lvl5pPr indent="-298450" lvl="4" marL="2286000">
              <a:spcBef>
                <a:spcPts val="1600"/>
              </a:spcBef>
              <a:spcAft>
                <a:spcPts val="0"/>
              </a:spcAft>
              <a:buClr>
                <a:schemeClr val="accent2"/>
              </a:buClr>
              <a:buSzPts val="1100"/>
              <a:buChar char="○"/>
              <a:defRPr>
                <a:solidFill>
                  <a:schemeClr val="accent2"/>
                </a:solidFill>
              </a:defRPr>
            </a:lvl5pPr>
            <a:lvl6pPr indent="-298450" lvl="5" marL="2743200">
              <a:spcBef>
                <a:spcPts val="1600"/>
              </a:spcBef>
              <a:spcAft>
                <a:spcPts val="0"/>
              </a:spcAft>
              <a:buClr>
                <a:schemeClr val="accent2"/>
              </a:buClr>
              <a:buSzPts val="1100"/>
              <a:buChar char="■"/>
              <a:defRPr>
                <a:solidFill>
                  <a:schemeClr val="accent2"/>
                </a:solidFill>
              </a:defRPr>
            </a:lvl6pPr>
            <a:lvl7pPr indent="-298450" lvl="6" marL="3200400">
              <a:spcBef>
                <a:spcPts val="1600"/>
              </a:spcBef>
              <a:spcAft>
                <a:spcPts val="0"/>
              </a:spcAft>
              <a:buClr>
                <a:schemeClr val="accent2"/>
              </a:buClr>
              <a:buSzPts val="1100"/>
              <a:buChar char="●"/>
              <a:defRPr>
                <a:solidFill>
                  <a:schemeClr val="accent2"/>
                </a:solidFill>
              </a:defRPr>
            </a:lvl7pPr>
            <a:lvl8pPr indent="-298450" lvl="7" marL="3657600">
              <a:spcBef>
                <a:spcPts val="1600"/>
              </a:spcBef>
              <a:spcAft>
                <a:spcPts val="0"/>
              </a:spcAft>
              <a:buClr>
                <a:schemeClr val="accent2"/>
              </a:buClr>
              <a:buSzPts val="1100"/>
              <a:buChar char="○"/>
              <a:defRPr>
                <a:solidFill>
                  <a:schemeClr val="accent2"/>
                </a:solidFill>
              </a:defRPr>
            </a:lvl8pPr>
            <a:lvl9pPr indent="-298450" lvl="8" marL="4114800">
              <a:spcBef>
                <a:spcPts val="1600"/>
              </a:spcBef>
              <a:spcAft>
                <a:spcPts val="1600"/>
              </a:spcAft>
              <a:buClr>
                <a:schemeClr val="accent2"/>
              </a:buClr>
              <a:buSzPts val="1100"/>
              <a:buChar char="■"/>
              <a:defRPr>
                <a:solidFill>
                  <a:schemeClr val="accent2"/>
                </a:solidFill>
              </a:defRPr>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41" name="Shape 41"/>
        <p:cNvGrpSpPr/>
        <p:nvPr/>
      </p:nvGrpSpPr>
      <p:grpSpPr>
        <a:xfrm>
          <a:off x="0" y="0"/>
          <a:ext cx="0" cy="0"/>
          <a:chOff x="0" y="0"/>
          <a:chExt cx="0" cy="0"/>
        </a:xfrm>
      </p:grpSpPr>
      <p:sp>
        <p:nvSpPr>
          <p:cNvPr id="42" name="Google Shape;42;p8"/>
          <p:cNvSpPr txBox="1"/>
          <p:nvPr>
            <p:ph type="title"/>
          </p:nvPr>
        </p:nvSpPr>
        <p:spPr>
          <a:xfrm>
            <a:off x="311675" y="798600"/>
            <a:ext cx="6247800" cy="35463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43" name="Google Shape;43;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4"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9"/>
          <p:cNvSpPr txBox="1"/>
          <p:nvPr>
            <p:ph type="title"/>
          </p:nvPr>
        </p:nvSpPr>
        <p:spPr>
          <a:xfrm>
            <a:off x="311300" y="500925"/>
            <a:ext cx="3704400" cy="2049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7" name="Google Shape;47;p9"/>
          <p:cNvSpPr txBox="1"/>
          <p:nvPr>
            <p:ph idx="1" type="subTitle"/>
          </p:nvPr>
        </p:nvSpPr>
        <p:spPr>
          <a:xfrm>
            <a:off x="304800" y="2626725"/>
            <a:ext cx="3704400" cy="926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p:txBody>
      </p:sp>
      <p:sp>
        <p:nvSpPr>
          <p:cNvPr id="48" name="Google Shape;48;p9"/>
          <p:cNvSpPr txBox="1"/>
          <p:nvPr>
            <p:ph idx="2" type="body"/>
          </p:nvPr>
        </p:nvSpPr>
        <p:spPr>
          <a:xfrm>
            <a:off x="4879025" y="500925"/>
            <a:ext cx="3954000" cy="4111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49" name="Google Shape;49;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0"/>
          <p:cNvSpPr txBox="1"/>
          <p:nvPr>
            <p:ph idx="1" type="body"/>
          </p:nvPr>
        </p:nvSpPr>
        <p:spPr>
          <a:xfrm>
            <a:off x="311700" y="4521400"/>
            <a:ext cx="7979400" cy="460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53" name="Google Shape;5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0" name="Shape 60"/>
        <p:cNvGrpSpPr/>
        <p:nvPr/>
      </p:nvGrpSpPr>
      <p:grpSpPr>
        <a:xfrm>
          <a:off x="0" y="0"/>
          <a:ext cx="0" cy="0"/>
          <a:chOff x="0" y="0"/>
          <a:chExt cx="0" cy="0"/>
        </a:xfrm>
      </p:grpSpPr>
      <p:sp>
        <p:nvSpPr>
          <p:cNvPr id="61" name="Google Shape;6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62" name="Google Shape;6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63" name="Google Shape;6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hyperlink" Target="https://www.canr.msu.edu/washtenaw/washtenaw_county_4_h/" TargetMode="External"/><Relationship Id="rId5" Type="http://schemas.openxmlformats.org/officeDocument/2006/relationships/image" Target="../media/image4.png"/><Relationship Id="rId6"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5"/>
          <p:cNvSpPr txBox="1"/>
          <p:nvPr>
            <p:ph type="ctrTitle"/>
          </p:nvPr>
        </p:nvSpPr>
        <p:spPr>
          <a:xfrm>
            <a:off x="311700" y="539725"/>
            <a:ext cx="8520600" cy="128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D</a:t>
            </a:r>
            <a:r>
              <a:rPr lang="en"/>
              <a:t>oes Communication Affect Teens Mental Health?</a:t>
            </a:r>
            <a:endParaRPr/>
          </a:p>
        </p:txBody>
      </p:sp>
      <p:sp>
        <p:nvSpPr>
          <p:cNvPr id="110" name="Google Shape;110;p25"/>
          <p:cNvSpPr txBox="1"/>
          <p:nvPr>
            <p:ph idx="1" type="subTitle"/>
          </p:nvPr>
        </p:nvSpPr>
        <p:spPr>
          <a:xfrm>
            <a:off x="311700" y="1878560"/>
            <a:ext cx="4242600" cy="73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By: Grace Pant</a:t>
            </a:r>
            <a:r>
              <a:rPr lang="en"/>
              <a:t>olin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34"/>
          <p:cNvPicPr preferRelativeResize="0"/>
          <p:nvPr/>
        </p:nvPicPr>
        <p:blipFill>
          <a:blip r:embed="rId3">
            <a:alphaModFix/>
          </a:blip>
          <a:stretch>
            <a:fillRect/>
          </a:stretch>
        </p:blipFill>
        <p:spPr>
          <a:xfrm>
            <a:off x="2638738" y="0"/>
            <a:ext cx="3866529"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5"/>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t>Pets in the home/place of residence</a:t>
            </a:r>
            <a:endParaRPr sz="2200"/>
          </a:p>
        </p:txBody>
      </p:sp>
      <p:sp>
        <p:nvSpPr>
          <p:cNvPr id="164" name="Google Shape;164;p35"/>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lang="en" sz="2000">
                <a:solidFill>
                  <a:schemeClr val="dk1"/>
                </a:solidFill>
              </a:rPr>
              <a:t>I personally think that pets can have a big impact on a teens mental health. For example, cats and dogs can stand as emotional support animals and help people in different situations depending on what they struggle with. Pets in general can be comforting to talk to or just pet.</a:t>
            </a:r>
            <a:endParaRPr sz="2000">
              <a:solidFill>
                <a:schemeClr val="dk1"/>
              </a:solidFill>
            </a:endParaRPr>
          </a:p>
          <a:p>
            <a:pPr indent="0" lvl="0" marL="0" rtl="0" algn="l">
              <a:spcBef>
                <a:spcPts val="0"/>
              </a:spcBef>
              <a:spcAft>
                <a:spcPts val="1600"/>
              </a:spcAft>
              <a:buNone/>
            </a:pPr>
            <a:r>
              <a:t/>
            </a:r>
            <a:endParaRPr sz="2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36"/>
          <p:cNvPicPr preferRelativeResize="0"/>
          <p:nvPr/>
        </p:nvPicPr>
        <p:blipFill>
          <a:blip r:embed="rId3">
            <a:alphaModFix/>
          </a:blip>
          <a:stretch>
            <a:fillRect/>
          </a:stretch>
        </p:blipFill>
        <p:spPr>
          <a:xfrm>
            <a:off x="1941400" y="0"/>
            <a:ext cx="5261203" cy="51434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37"/>
          <p:cNvPicPr preferRelativeResize="0"/>
          <p:nvPr/>
        </p:nvPicPr>
        <p:blipFill>
          <a:blip r:embed="rId3">
            <a:alphaModFix/>
          </a:blip>
          <a:stretch>
            <a:fillRect/>
          </a:stretch>
        </p:blipFill>
        <p:spPr>
          <a:xfrm>
            <a:off x="2632979" y="0"/>
            <a:ext cx="3878035" cy="5143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8"/>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t>School environment(friends)</a:t>
            </a:r>
            <a:endParaRPr sz="2200"/>
          </a:p>
        </p:txBody>
      </p:sp>
      <p:sp>
        <p:nvSpPr>
          <p:cNvPr id="180" name="Google Shape;180;p38"/>
          <p:cNvSpPr txBox="1"/>
          <p:nvPr>
            <p:ph idx="1" type="body"/>
          </p:nvPr>
        </p:nvSpPr>
        <p:spPr>
          <a:xfrm>
            <a:off x="4365600" y="305700"/>
            <a:ext cx="4778400" cy="45321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lang="en" sz="1800">
                <a:solidFill>
                  <a:schemeClr val="dk1"/>
                </a:solidFill>
              </a:rPr>
              <a:t>School environment can affect teens mental health based on the staff and other students. For example if teens have a good group of friends and a good relationship with their teachers they are more likely to do better in school and have better mental health. But at the other end of the line would be not having at least a few good friends and not the best relationship with their teachers could affect their mental health and grades which can also affect how the teen feels about school and their mental health even more.</a:t>
            </a:r>
            <a:endParaRPr sz="18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39"/>
          <p:cNvPicPr preferRelativeResize="0"/>
          <p:nvPr/>
        </p:nvPicPr>
        <p:blipFill rotWithShape="1">
          <a:blip r:embed="rId3">
            <a:alphaModFix/>
          </a:blip>
          <a:srcRect b="3846" l="0" r="0" t="0"/>
          <a:stretch/>
        </p:blipFill>
        <p:spPr>
          <a:xfrm>
            <a:off x="999514" y="0"/>
            <a:ext cx="7144961"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40"/>
          <p:cNvPicPr preferRelativeResize="0"/>
          <p:nvPr/>
        </p:nvPicPr>
        <p:blipFill>
          <a:blip r:embed="rId3">
            <a:alphaModFix/>
          </a:blip>
          <a:stretch>
            <a:fillRect/>
          </a:stretch>
        </p:blipFill>
        <p:spPr>
          <a:xfrm>
            <a:off x="1941413" y="0"/>
            <a:ext cx="5261174" cy="51434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41"/>
          <p:cNvSpPr txBox="1"/>
          <p:nvPr>
            <p:ph idx="1" type="body"/>
          </p:nvPr>
        </p:nvSpPr>
        <p:spPr>
          <a:xfrm>
            <a:off x="1570657" y="1251104"/>
            <a:ext cx="8520600" cy="34164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1600"/>
              </a:spcBef>
              <a:spcAft>
                <a:spcPts val="0"/>
              </a:spcAft>
              <a:buSzPts val="1800"/>
              <a:buNone/>
            </a:pPr>
            <a:r>
              <a:t/>
            </a:r>
            <a:endParaRPr>
              <a:solidFill>
                <a:schemeClr val="dk1"/>
              </a:solidFill>
              <a:latin typeface="Roboto"/>
              <a:ea typeface="Roboto"/>
              <a:cs typeface="Roboto"/>
              <a:sym typeface="Roboto"/>
            </a:endParaRPr>
          </a:p>
          <a:p>
            <a:pPr indent="0" lvl="0" marL="457200" rtl="0" algn="l">
              <a:lnSpc>
                <a:spcPct val="115000"/>
              </a:lnSpc>
              <a:spcBef>
                <a:spcPts val="1600"/>
              </a:spcBef>
              <a:spcAft>
                <a:spcPts val="0"/>
              </a:spcAft>
              <a:buSzPts val="1800"/>
              <a:buNone/>
            </a:pPr>
            <a:r>
              <a:t/>
            </a:r>
            <a:endParaRPr>
              <a:solidFill>
                <a:schemeClr val="dk1"/>
              </a:solidFill>
              <a:latin typeface="Roboto"/>
              <a:ea typeface="Roboto"/>
              <a:cs typeface="Roboto"/>
              <a:sym typeface="Roboto"/>
            </a:endParaRPr>
          </a:p>
          <a:p>
            <a:pPr indent="0" lvl="0" marL="457200" rtl="0" algn="l">
              <a:lnSpc>
                <a:spcPct val="115000"/>
              </a:lnSpc>
              <a:spcBef>
                <a:spcPts val="1600"/>
              </a:spcBef>
              <a:spcAft>
                <a:spcPts val="0"/>
              </a:spcAft>
              <a:buSzPts val="1800"/>
              <a:buNone/>
            </a:pPr>
            <a:r>
              <a:t/>
            </a:r>
            <a:endParaRPr sz="2400">
              <a:solidFill>
                <a:schemeClr val="dk1"/>
              </a:solidFill>
              <a:latin typeface="Roboto"/>
              <a:ea typeface="Roboto"/>
              <a:cs typeface="Roboto"/>
              <a:sym typeface="Roboto"/>
            </a:endParaRPr>
          </a:p>
          <a:p>
            <a:pPr indent="0" lvl="0" marL="0" rtl="0" algn="l">
              <a:lnSpc>
                <a:spcPct val="115000"/>
              </a:lnSpc>
              <a:spcBef>
                <a:spcPts val="0"/>
              </a:spcBef>
              <a:spcAft>
                <a:spcPts val="1600"/>
              </a:spcAft>
              <a:buSzPts val="1800"/>
              <a:buNone/>
            </a:pPr>
            <a:r>
              <a:t/>
            </a:r>
            <a:endParaRPr/>
          </a:p>
        </p:txBody>
      </p:sp>
      <p:pic>
        <p:nvPicPr>
          <p:cNvPr descr="A picture containing food, drawing&#10;&#10;Description automatically generated" id="196" name="Google Shape;196;p41"/>
          <p:cNvPicPr preferRelativeResize="0"/>
          <p:nvPr/>
        </p:nvPicPr>
        <p:blipFill rotWithShape="1">
          <a:blip r:embed="rId3">
            <a:alphaModFix/>
          </a:blip>
          <a:srcRect b="0" l="0" r="0" t="0"/>
          <a:stretch/>
        </p:blipFill>
        <p:spPr>
          <a:xfrm>
            <a:off x="570874" y="4260129"/>
            <a:ext cx="4031079" cy="740402"/>
          </a:xfrm>
          <a:prstGeom prst="rect">
            <a:avLst/>
          </a:prstGeom>
          <a:noFill/>
          <a:ln>
            <a:noFill/>
          </a:ln>
        </p:spPr>
      </p:pic>
      <p:sp>
        <p:nvSpPr>
          <p:cNvPr id="197" name="Google Shape;197;p41"/>
          <p:cNvSpPr txBox="1"/>
          <p:nvPr/>
        </p:nvSpPr>
        <p:spPr>
          <a:xfrm>
            <a:off x="199145" y="-54918"/>
            <a:ext cx="6320400" cy="4308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300" u="none" cap="none" strike="noStrike">
              <a:latin typeface="Arial"/>
              <a:ea typeface="Arial"/>
              <a:cs typeface="Arial"/>
              <a:sym typeface="Arial"/>
            </a:endParaRPr>
          </a:p>
          <a:p>
            <a:pPr indent="0" lvl="0" marL="0" marR="0" rtl="0" algn="l">
              <a:lnSpc>
                <a:spcPct val="100000"/>
              </a:lnSpc>
              <a:spcBef>
                <a:spcPts val="0"/>
              </a:spcBef>
              <a:spcAft>
                <a:spcPts val="0"/>
              </a:spcAft>
              <a:buNone/>
            </a:pPr>
            <a:r>
              <a:rPr b="0" i="0" lang="en" sz="1300" u="none" cap="none" strike="noStrike">
                <a:latin typeface="Arial"/>
                <a:ea typeface="Arial"/>
                <a:cs typeface="Arial"/>
                <a:sym typeface="Arial"/>
              </a:rPr>
              <a:t>The 4HChangemakers is a group of Washtenaw County students (ages 13-18) whose goal is to raise student awareness and help educate their peers about what they can do (for themselves and others) regarding youth mental health in their communities. The students have hosted education/outreach events and trainings. </a:t>
            </a:r>
            <a:endParaRPr/>
          </a:p>
          <a:p>
            <a:pPr indent="0" lvl="0" marL="0" marR="0" rtl="0" algn="l">
              <a:lnSpc>
                <a:spcPct val="100000"/>
              </a:lnSpc>
              <a:spcBef>
                <a:spcPts val="0"/>
              </a:spcBef>
              <a:spcAft>
                <a:spcPts val="0"/>
              </a:spcAft>
              <a:buNone/>
            </a:pPr>
            <a:r>
              <a:t/>
            </a:r>
            <a:endParaRPr b="0" i="0" sz="1300" u="none" cap="none" strike="noStrike">
              <a:latin typeface="Arial"/>
              <a:ea typeface="Arial"/>
              <a:cs typeface="Arial"/>
              <a:sym typeface="Arial"/>
            </a:endParaRPr>
          </a:p>
          <a:p>
            <a:pPr indent="0" lvl="0" marL="0" marR="0" rtl="0" algn="l">
              <a:lnSpc>
                <a:spcPct val="100000"/>
              </a:lnSpc>
              <a:spcBef>
                <a:spcPts val="0"/>
              </a:spcBef>
              <a:spcAft>
                <a:spcPts val="0"/>
              </a:spcAft>
              <a:buNone/>
            </a:pPr>
            <a:r>
              <a:rPr b="0" i="0" lang="en" sz="1300" u="none" cap="none" strike="noStrike">
                <a:latin typeface="Arial"/>
                <a:ea typeface="Arial"/>
                <a:cs typeface="Arial"/>
                <a:sym typeface="Arial"/>
              </a:rPr>
              <a:t>Teens use digital storytelling to increase awareness and destigmatize mental health through social media and (now virtual) public exhibits. Local and online experts share knowledge of tools to help tell stories: photography, graphic arts, videography, podcasting, interview techniques, meme making, and more. The group continues to explore innovative ways to humanize stories and share information with their peers. </a:t>
            </a:r>
            <a:endParaRPr/>
          </a:p>
          <a:p>
            <a:pPr indent="0" lvl="0" marL="0" marR="0" rtl="0" algn="l">
              <a:lnSpc>
                <a:spcPct val="100000"/>
              </a:lnSpc>
              <a:spcBef>
                <a:spcPts val="0"/>
              </a:spcBef>
              <a:spcAft>
                <a:spcPts val="0"/>
              </a:spcAft>
              <a:buNone/>
            </a:pPr>
            <a:r>
              <a:t/>
            </a:r>
            <a:endParaRPr b="1" i="0" sz="1300" u="none" cap="none" strike="noStrike">
              <a:latin typeface="Arial"/>
              <a:ea typeface="Arial"/>
              <a:cs typeface="Arial"/>
              <a:sym typeface="Arial"/>
            </a:endParaRPr>
          </a:p>
          <a:p>
            <a:pPr indent="0" lvl="0" marL="0" marR="0" rtl="0" algn="l">
              <a:lnSpc>
                <a:spcPct val="100000"/>
              </a:lnSpc>
              <a:spcBef>
                <a:spcPts val="0"/>
              </a:spcBef>
              <a:spcAft>
                <a:spcPts val="0"/>
              </a:spcAft>
              <a:buNone/>
            </a:pPr>
            <a:r>
              <a:rPr b="0" i="0" lang="en" sz="1300" u="none" cap="none" strike="noStrike">
                <a:latin typeface="Arial"/>
                <a:ea typeface="Arial"/>
                <a:cs typeface="Arial"/>
                <a:sym typeface="Arial"/>
              </a:rPr>
              <a:t>This 4H Changemakers 2020 Digital Exhibit – </a:t>
            </a:r>
            <a:r>
              <a:rPr b="1" i="0" lang="en" sz="1300" u="none" cap="none" strike="noStrike">
                <a:latin typeface="Arial"/>
                <a:ea typeface="Arial"/>
                <a:cs typeface="Arial"/>
                <a:sym typeface="Arial"/>
              </a:rPr>
              <a:t>STOMP OUT STIGMA </a:t>
            </a:r>
            <a:r>
              <a:rPr b="0" i="0" lang="en" sz="1300" u="none" cap="none" strike="noStrike">
                <a:latin typeface="Arial"/>
                <a:ea typeface="Arial"/>
                <a:cs typeface="Arial"/>
                <a:sym typeface="Arial"/>
              </a:rPr>
              <a:t>-</a:t>
            </a:r>
            <a:endParaRPr/>
          </a:p>
          <a:p>
            <a:pPr indent="0" lvl="0" marL="0" marR="0" rtl="0" algn="l">
              <a:lnSpc>
                <a:spcPct val="100000"/>
              </a:lnSpc>
              <a:spcBef>
                <a:spcPts val="0"/>
              </a:spcBef>
              <a:spcAft>
                <a:spcPts val="0"/>
              </a:spcAft>
              <a:buNone/>
            </a:pPr>
            <a:r>
              <a:rPr b="0" i="0" lang="en" sz="1300" u="none" cap="none" strike="noStrike">
                <a:latin typeface="Arial"/>
                <a:ea typeface="Arial"/>
                <a:cs typeface="Arial"/>
                <a:sym typeface="Arial"/>
              </a:rPr>
              <a:t>is made possible thanks to generous  funding from 4H, Microsoft, and University of Michigan Community Health Services. </a:t>
            </a:r>
            <a:endParaRPr/>
          </a:p>
          <a:p>
            <a:pPr indent="0" lvl="0" marL="0" marR="0" rtl="0" algn="l">
              <a:lnSpc>
                <a:spcPct val="100000"/>
              </a:lnSpc>
              <a:spcBef>
                <a:spcPts val="0"/>
              </a:spcBef>
              <a:spcAft>
                <a:spcPts val="0"/>
              </a:spcAft>
              <a:buNone/>
            </a:pPr>
            <a:r>
              <a:t/>
            </a:r>
            <a:endParaRPr b="0" i="0" sz="1300" u="none" cap="none" strike="noStrike">
              <a:latin typeface="Arial"/>
              <a:ea typeface="Arial"/>
              <a:cs typeface="Arial"/>
              <a:sym typeface="Arial"/>
            </a:endParaRPr>
          </a:p>
          <a:p>
            <a:pPr indent="0" lvl="0" marL="0" marR="0" rtl="0" algn="l">
              <a:lnSpc>
                <a:spcPct val="100000"/>
              </a:lnSpc>
              <a:spcBef>
                <a:spcPts val="0"/>
              </a:spcBef>
              <a:spcAft>
                <a:spcPts val="0"/>
              </a:spcAft>
              <a:buNone/>
            </a:pPr>
            <a:r>
              <a:rPr b="0" i="0" lang="en" sz="1300" u="none" cap="none" strike="noStrike">
                <a:latin typeface="Arial"/>
                <a:ea typeface="Arial"/>
                <a:cs typeface="Arial"/>
                <a:sym typeface="Arial"/>
              </a:rPr>
              <a:t>Contact </a:t>
            </a:r>
            <a:r>
              <a:rPr b="1" i="0" lang="en" sz="1300" u="none" cap="none" strike="noStrike">
                <a:latin typeface="Arial"/>
                <a:ea typeface="Arial"/>
                <a:cs typeface="Arial"/>
                <a:sym typeface="Arial"/>
              </a:rPr>
              <a:t>Washtenaw County 4H </a:t>
            </a:r>
            <a:r>
              <a:rPr b="0" i="0" lang="en" sz="1300" u="none" cap="none" strike="noStrike">
                <a:latin typeface="Arial"/>
                <a:ea typeface="Arial"/>
                <a:cs typeface="Arial"/>
                <a:sym typeface="Arial"/>
              </a:rPr>
              <a:t>for more information about this and other teen mental health initiatives at </a:t>
            </a:r>
            <a:r>
              <a:rPr b="1" i="0" lang="en" sz="1300" u="none" cap="none" strike="noStrike">
                <a:latin typeface="Arial"/>
                <a:ea typeface="Arial"/>
                <a:cs typeface="Arial"/>
                <a:sym typeface="Arial"/>
              </a:rPr>
              <a:t>(734) 222-3900  </a:t>
            </a:r>
            <a:r>
              <a:rPr b="0" i="0" lang="en" sz="1300" u="none" cap="none" strike="noStrike">
                <a:latin typeface="Arial"/>
                <a:ea typeface="Arial"/>
                <a:cs typeface="Arial"/>
                <a:sym typeface="Arial"/>
              </a:rPr>
              <a:t> </a:t>
            </a:r>
            <a:r>
              <a:rPr b="0" i="0" lang="en" sz="1300" u="sng" cap="none" strike="noStrike">
                <a:latin typeface="Arial"/>
                <a:ea typeface="Arial"/>
                <a:cs typeface="Arial"/>
                <a:sym typeface="Arial"/>
                <a:hlinkClick r:id="rId4"/>
              </a:rPr>
              <a:t>https://www.canr.msu.edu/washtenaw/washtenaw_county_4_h/</a:t>
            </a:r>
            <a:endParaRPr b="1" i="0" sz="1300" u="none" cap="none" strike="noStrike">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8" name="Google Shape;198;p41"/>
          <p:cNvSpPr/>
          <p:nvPr/>
        </p:nvSpPr>
        <p:spPr>
          <a:xfrm>
            <a:off x="6692075" y="0"/>
            <a:ext cx="2192400" cy="5143500"/>
          </a:xfrm>
          <a:prstGeom prst="rect">
            <a:avLst/>
          </a:prstGeom>
          <a:solidFill>
            <a:srgbClr val="383C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clock, drawing&#10;&#10;Description automatically generated" id="199" name="Google Shape;199;p41"/>
          <p:cNvPicPr preferRelativeResize="0"/>
          <p:nvPr/>
        </p:nvPicPr>
        <p:blipFill rotWithShape="1">
          <a:blip r:embed="rId5">
            <a:alphaModFix/>
          </a:blip>
          <a:srcRect b="0" l="0" r="0" t="0"/>
          <a:stretch/>
        </p:blipFill>
        <p:spPr>
          <a:xfrm>
            <a:off x="7073892" y="407168"/>
            <a:ext cx="1428750" cy="1479549"/>
          </a:xfrm>
          <a:prstGeom prst="rect">
            <a:avLst/>
          </a:prstGeom>
          <a:noFill/>
          <a:ln>
            <a:noFill/>
          </a:ln>
        </p:spPr>
      </p:pic>
      <p:pic>
        <p:nvPicPr>
          <p:cNvPr id="200" name="Google Shape;200;p41"/>
          <p:cNvPicPr preferRelativeResize="0"/>
          <p:nvPr/>
        </p:nvPicPr>
        <p:blipFill rotWithShape="1">
          <a:blip r:embed="rId6">
            <a:alphaModFix/>
          </a:blip>
          <a:srcRect b="0" l="0" r="0" t="0"/>
          <a:stretch/>
        </p:blipFill>
        <p:spPr>
          <a:xfrm>
            <a:off x="5012258" y="3686317"/>
            <a:ext cx="3933256" cy="98119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6"/>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SzPts val="2200"/>
              <a:buChar char="●"/>
            </a:pPr>
            <a:r>
              <a:rPr lang="en" sz="2200"/>
              <a:t>Tight/smaller groups(youth group, club or sports team)</a:t>
            </a:r>
            <a:endParaRPr sz="2200"/>
          </a:p>
        </p:txBody>
      </p:sp>
      <p:sp>
        <p:nvSpPr>
          <p:cNvPr id="116" name="Google Shape;116;p26"/>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lang="en" sz="2000">
                <a:solidFill>
                  <a:schemeClr val="dk1"/>
                </a:solidFill>
              </a:rPr>
              <a:t>I believe that a tighter or smaller group of people can affect a teens mental health. This group could be a youth group at church, a sports team, or a club. But personally, I would say this can give teens a supportive group they can turn to for questions or help if needed.</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27"/>
          <p:cNvPicPr preferRelativeResize="0"/>
          <p:nvPr/>
        </p:nvPicPr>
        <p:blipFill>
          <a:blip r:embed="rId3">
            <a:alphaModFix/>
          </a:blip>
          <a:stretch>
            <a:fillRect/>
          </a:stretch>
        </p:blipFill>
        <p:spPr>
          <a:xfrm>
            <a:off x="1990063" y="0"/>
            <a:ext cx="5163883" cy="514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28"/>
          <p:cNvPicPr preferRelativeResize="0"/>
          <p:nvPr/>
        </p:nvPicPr>
        <p:blipFill>
          <a:blip r:embed="rId3">
            <a:alphaModFix/>
          </a:blip>
          <a:stretch>
            <a:fillRect/>
          </a:stretch>
        </p:blipFill>
        <p:spPr>
          <a:xfrm>
            <a:off x="1118762" y="0"/>
            <a:ext cx="6906472"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9"/>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t>Family (siblings, cousins, parents, grandma, grandpa, ect…)</a:t>
            </a:r>
            <a:endParaRPr sz="2200"/>
          </a:p>
          <a:p>
            <a:pPr indent="0" lvl="0" marL="0" rtl="0" algn="l">
              <a:spcBef>
                <a:spcPts val="0"/>
              </a:spcBef>
              <a:spcAft>
                <a:spcPts val="0"/>
              </a:spcAft>
              <a:buNone/>
            </a:pPr>
            <a:r>
              <a:t/>
            </a:r>
            <a:endParaRPr sz="2200"/>
          </a:p>
        </p:txBody>
      </p:sp>
      <p:sp>
        <p:nvSpPr>
          <p:cNvPr id="132" name="Google Shape;132;p29"/>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lang="en" sz="2000">
                <a:solidFill>
                  <a:schemeClr val="dk1"/>
                </a:solidFill>
              </a:rPr>
              <a:t>Family can also be a big influence on a teens mental health. For example, parents are people teens look up to. And depending on how the parents are involved in the teens life and how they react to their teen can affect the teens mental health.</a:t>
            </a:r>
            <a:endParaRPr sz="2000">
              <a:solidFill>
                <a:schemeClr val="dk1"/>
              </a:solidFill>
            </a:endParaRPr>
          </a:p>
          <a:p>
            <a:pPr indent="0" lvl="0" marL="0" rtl="0" algn="l">
              <a:spcBef>
                <a:spcPts val="0"/>
              </a:spcBef>
              <a:spcAft>
                <a:spcPts val="1600"/>
              </a:spcAft>
              <a:buNone/>
            </a:pPr>
            <a:r>
              <a:t/>
            </a:r>
            <a:endParaRPr sz="2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30"/>
          <p:cNvPicPr preferRelativeResize="0"/>
          <p:nvPr/>
        </p:nvPicPr>
        <p:blipFill>
          <a:blip r:embed="rId3">
            <a:alphaModFix/>
          </a:blip>
          <a:stretch>
            <a:fillRect/>
          </a:stretch>
        </p:blipFill>
        <p:spPr>
          <a:xfrm>
            <a:off x="2605675" y="0"/>
            <a:ext cx="3932647"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31"/>
          <p:cNvPicPr preferRelativeResize="0"/>
          <p:nvPr/>
        </p:nvPicPr>
        <p:blipFill>
          <a:blip r:embed="rId3">
            <a:alphaModFix/>
          </a:blip>
          <a:stretch>
            <a:fillRect/>
          </a:stretch>
        </p:blipFill>
        <p:spPr>
          <a:xfrm>
            <a:off x="1948463" y="0"/>
            <a:ext cx="5247063"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2"/>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t>Bigger city(more people) vs. Smaller city/town(less people)</a:t>
            </a:r>
            <a:endParaRPr sz="2200"/>
          </a:p>
          <a:p>
            <a:pPr indent="0" lvl="0" marL="0" rtl="0" algn="l">
              <a:spcBef>
                <a:spcPts val="0"/>
              </a:spcBef>
              <a:spcAft>
                <a:spcPts val="0"/>
              </a:spcAft>
              <a:buNone/>
            </a:pPr>
            <a:r>
              <a:t/>
            </a:r>
            <a:endParaRPr sz="2200"/>
          </a:p>
        </p:txBody>
      </p:sp>
      <p:sp>
        <p:nvSpPr>
          <p:cNvPr id="148" name="Google Shape;148;p32"/>
          <p:cNvSpPr txBox="1"/>
          <p:nvPr>
            <p:ph idx="1" type="body"/>
          </p:nvPr>
        </p:nvSpPr>
        <p:spPr>
          <a:xfrm>
            <a:off x="4391325" y="146950"/>
            <a:ext cx="4557300" cy="4885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lang="en" sz="1800">
                <a:solidFill>
                  <a:schemeClr val="dk1"/>
                </a:solidFill>
              </a:rPr>
              <a:t>In my opinion, depending on whether you live in a big city with a lot of people or in a smaller city or town with less people. When you are in a place with more people this could either give you more options of people to go to when needed, or it could restrict your choices because there is no connection with a smaller group of people who are closer. Whereas if you live in a smaller city or town, it could limit the amount of people you know and can talk to but also you could be closer with a smaller group of people you can talk to. </a:t>
            </a:r>
            <a:endParaRPr sz="1800">
              <a:solidFill>
                <a:schemeClr val="dk1"/>
              </a:solidFill>
            </a:endParaRPr>
          </a:p>
          <a:p>
            <a:pPr indent="0" lvl="0" marL="0" rtl="0" algn="l">
              <a:spcBef>
                <a:spcPts val="0"/>
              </a:spcBef>
              <a:spcAft>
                <a:spcPts val="1600"/>
              </a:spcAft>
              <a:buNone/>
            </a:pPr>
            <a:r>
              <a:t/>
            </a:r>
            <a:endParaRPr sz="2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33"/>
          <p:cNvPicPr preferRelativeResize="0"/>
          <p:nvPr/>
        </p:nvPicPr>
        <p:blipFill>
          <a:blip r:embed="rId3">
            <a:alphaModFix/>
          </a:blip>
          <a:stretch>
            <a:fillRect/>
          </a:stretch>
        </p:blipFill>
        <p:spPr>
          <a:xfrm>
            <a:off x="1124863" y="0"/>
            <a:ext cx="6894275" cy="51434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